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4"/>
    <a:srgbClr val="FF6600"/>
    <a:srgbClr val="AEB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8D5A5-6309-4CD9-BAF9-9FBEA4B406B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CB6769C-D291-4F40-A2C8-0A9C274E52F8}">
      <dgm:prSet phldrT="[Text]" custT="1"/>
      <dgm:spPr/>
      <dgm:t>
        <a:bodyPr/>
        <a:lstStyle/>
        <a:p>
          <a:r>
            <a:rPr lang="id-ID" sz="2400" dirty="0" smtClean="0"/>
            <a:t>1844 (Inggris): kaum buruh mendirikan Koperasi Rochdale lewat gerakan rakyat karena kondisi yang tidak diuntungkan akibat revolusi industri</a:t>
          </a:r>
          <a:endParaRPr lang="id-ID" sz="2400" dirty="0"/>
        </a:p>
      </dgm:t>
    </dgm:pt>
    <dgm:pt modelId="{65BA1C06-1796-4761-B067-5986A5EA35E2}" type="parTrans" cxnId="{11485D1C-60C3-4735-B699-FE7410CF6508}">
      <dgm:prSet/>
      <dgm:spPr/>
      <dgm:t>
        <a:bodyPr/>
        <a:lstStyle/>
        <a:p>
          <a:endParaRPr lang="id-ID"/>
        </a:p>
      </dgm:t>
    </dgm:pt>
    <dgm:pt modelId="{8019CC49-598B-4120-A6CC-EDECFAA964B7}" type="sibTrans" cxnId="{11485D1C-60C3-4735-B699-FE7410CF6508}">
      <dgm:prSet/>
      <dgm:spPr/>
      <dgm:t>
        <a:bodyPr/>
        <a:lstStyle/>
        <a:p>
          <a:endParaRPr lang="id-ID"/>
        </a:p>
      </dgm:t>
    </dgm:pt>
    <dgm:pt modelId="{9F5DB40D-45AA-4CC7-9218-76FAA855DBF9}">
      <dgm:prSet phldrT="[Text]" custT="1"/>
      <dgm:spPr/>
      <dgm:t>
        <a:bodyPr/>
        <a:lstStyle/>
        <a:p>
          <a:r>
            <a:rPr lang="id-ID" sz="2400" dirty="0" smtClean="0"/>
            <a:t>1862 (Inggris): Koperasi di Inggris mencapai 100 unit, kemudian diadakan penyatuan koperasi2 tersebut dengan nama “</a:t>
          </a:r>
          <a:r>
            <a:rPr lang="id-ID" sz="2400" i="1" dirty="0" smtClean="0"/>
            <a:t>The Cooperative Whole Sale Society</a:t>
          </a:r>
          <a:r>
            <a:rPr lang="id-ID" sz="2400" i="0" dirty="0" smtClean="0"/>
            <a:t>” (CWS)</a:t>
          </a:r>
          <a:endParaRPr lang="id-ID" sz="2400" dirty="0"/>
        </a:p>
      </dgm:t>
    </dgm:pt>
    <dgm:pt modelId="{4685E8FF-DC98-4E62-87BE-6A78B9F6349E}" type="parTrans" cxnId="{32608693-9BAB-47D6-8157-7709B17C7D57}">
      <dgm:prSet/>
      <dgm:spPr/>
      <dgm:t>
        <a:bodyPr/>
        <a:lstStyle/>
        <a:p>
          <a:endParaRPr lang="id-ID"/>
        </a:p>
      </dgm:t>
    </dgm:pt>
    <dgm:pt modelId="{066709D7-9877-4443-8F4A-A3B4BDCCE453}" type="sibTrans" cxnId="{32608693-9BAB-47D6-8157-7709B17C7D57}">
      <dgm:prSet/>
      <dgm:spPr/>
      <dgm:t>
        <a:bodyPr/>
        <a:lstStyle/>
        <a:p>
          <a:endParaRPr lang="id-ID"/>
        </a:p>
      </dgm:t>
    </dgm:pt>
    <dgm:pt modelId="{40890DDD-CEE6-4A9B-84E1-DD55F250496F}">
      <dgm:prSet phldrT="[Text]" custT="1"/>
      <dgm:spPr/>
      <dgm:t>
        <a:bodyPr/>
        <a:lstStyle/>
        <a:p>
          <a:r>
            <a:rPr lang="id-ID" sz="2400" dirty="0" smtClean="0"/>
            <a:t>CWS berhasil berkembang dengan memiliki kurleb 200 pabrik dengan 9000 pekerja. Perkembangan ini berhasil menginspirasi negara-negara lain untuk mengembangkan koperasi</a:t>
          </a:r>
          <a:endParaRPr lang="id-ID" sz="2400" dirty="0"/>
        </a:p>
      </dgm:t>
    </dgm:pt>
    <dgm:pt modelId="{5D0CC2B7-FAD0-4714-BAD3-71E117F313CF}" type="parTrans" cxnId="{976B3BE6-E17A-439E-BED6-654E8A0225E7}">
      <dgm:prSet/>
      <dgm:spPr/>
      <dgm:t>
        <a:bodyPr/>
        <a:lstStyle/>
        <a:p>
          <a:endParaRPr lang="id-ID"/>
        </a:p>
      </dgm:t>
    </dgm:pt>
    <dgm:pt modelId="{796B0619-94C0-46D7-9C81-5B5570405F9F}" type="sibTrans" cxnId="{976B3BE6-E17A-439E-BED6-654E8A0225E7}">
      <dgm:prSet/>
      <dgm:spPr/>
      <dgm:t>
        <a:bodyPr/>
        <a:lstStyle/>
        <a:p>
          <a:endParaRPr lang="id-ID"/>
        </a:p>
      </dgm:t>
    </dgm:pt>
    <dgm:pt modelId="{668B6D52-9404-4DC5-BAA4-CBE41A7C1D70}" type="pres">
      <dgm:prSet presAssocID="{94A8D5A5-6309-4CD9-BAF9-9FBEA4B406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76CE6AA-D5FC-48F9-ACD7-245E5D2B321D}" type="pres">
      <dgm:prSet presAssocID="{CCB6769C-D291-4F40-A2C8-0A9C274E52F8}" presName="parentLin" presStyleCnt="0"/>
      <dgm:spPr/>
    </dgm:pt>
    <dgm:pt modelId="{F3F0CED6-E98D-48DA-9CF7-0CE66C136405}" type="pres">
      <dgm:prSet presAssocID="{CCB6769C-D291-4F40-A2C8-0A9C274E52F8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90E6B0C1-7BC7-4EC9-BB3A-F58963B3B57A}" type="pres">
      <dgm:prSet presAssocID="{CCB6769C-D291-4F40-A2C8-0A9C274E52F8}" presName="parentText" presStyleLbl="node1" presStyleIdx="0" presStyleCnt="3" custScaleX="126998" custScaleY="2361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9776C9-27B6-499F-9E71-5F5C932AA5FD}" type="pres">
      <dgm:prSet presAssocID="{CCB6769C-D291-4F40-A2C8-0A9C274E52F8}" presName="negativeSpace" presStyleCnt="0"/>
      <dgm:spPr/>
    </dgm:pt>
    <dgm:pt modelId="{E893C05C-B6B0-491D-AD56-6072D403108E}" type="pres">
      <dgm:prSet presAssocID="{CCB6769C-D291-4F40-A2C8-0A9C274E52F8}" presName="childText" presStyleLbl="conFgAcc1" presStyleIdx="0" presStyleCnt="3">
        <dgm:presLayoutVars>
          <dgm:bulletEnabled val="1"/>
        </dgm:presLayoutVars>
      </dgm:prSet>
      <dgm:spPr/>
    </dgm:pt>
    <dgm:pt modelId="{9914294D-7273-4956-9A33-60D58AEBDADA}" type="pres">
      <dgm:prSet presAssocID="{8019CC49-598B-4120-A6CC-EDECFAA964B7}" presName="spaceBetweenRectangles" presStyleCnt="0"/>
      <dgm:spPr/>
    </dgm:pt>
    <dgm:pt modelId="{50CBB055-9A06-4C5B-AB01-F3C5CC8FB1C1}" type="pres">
      <dgm:prSet presAssocID="{9F5DB40D-45AA-4CC7-9218-76FAA855DBF9}" presName="parentLin" presStyleCnt="0"/>
      <dgm:spPr/>
    </dgm:pt>
    <dgm:pt modelId="{C138B4C1-4072-41FC-BC2D-208C3441B227}" type="pres">
      <dgm:prSet presAssocID="{9F5DB40D-45AA-4CC7-9218-76FAA855DBF9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C3541E29-6D79-448F-97B6-76A0E06DF8EB}" type="pres">
      <dgm:prSet presAssocID="{9F5DB40D-45AA-4CC7-9218-76FAA855DBF9}" presName="parentText" presStyleLbl="node1" presStyleIdx="1" presStyleCnt="3" custScaleX="127245" custScaleY="24719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F2EC8D-FC2D-4D34-A799-717090677F51}" type="pres">
      <dgm:prSet presAssocID="{9F5DB40D-45AA-4CC7-9218-76FAA855DBF9}" presName="negativeSpace" presStyleCnt="0"/>
      <dgm:spPr/>
    </dgm:pt>
    <dgm:pt modelId="{8ABF1519-5BAB-4A6F-9EC0-AA9A49E55B7E}" type="pres">
      <dgm:prSet presAssocID="{9F5DB40D-45AA-4CC7-9218-76FAA855DBF9}" presName="childText" presStyleLbl="conFgAcc1" presStyleIdx="1" presStyleCnt="3">
        <dgm:presLayoutVars>
          <dgm:bulletEnabled val="1"/>
        </dgm:presLayoutVars>
      </dgm:prSet>
      <dgm:spPr/>
    </dgm:pt>
    <dgm:pt modelId="{D5D7078D-7116-4CFA-B315-DA9DD35CB241}" type="pres">
      <dgm:prSet presAssocID="{066709D7-9877-4443-8F4A-A3B4BDCCE453}" presName="spaceBetweenRectangles" presStyleCnt="0"/>
      <dgm:spPr/>
    </dgm:pt>
    <dgm:pt modelId="{CE0BB2BE-D3BC-49CD-99FA-887D3E85F29D}" type="pres">
      <dgm:prSet presAssocID="{40890DDD-CEE6-4A9B-84E1-DD55F250496F}" presName="parentLin" presStyleCnt="0"/>
      <dgm:spPr/>
    </dgm:pt>
    <dgm:pt modelId="{E5CF2250-3362-4ADC-BBCF-02518021280B}" type="pres">
      <dgm:prSet presAssocID="{40890DDD-CEE6-4A9B-84E1-DD55F250496F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F0142375-4ED9-4164-87E3-0BF58E4EC6EF}" type="pres">
      <dgm:prSet presAssocID="{40890DDD-CEE6-4A9B-84E1-DD55F250496F}" presName="parentText" presStyleLbl="node1" presStyleIdx="2" presStyleCnt="3" custScaleX="126939" custScaleY="26232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99FF55-CBCF-45DF-98C2-F0FE6105D301}" type="pres">
      <dgm:prSet presAssocID="{40890DDD-CEE6-4A9B-84E1-DD55F250496F}" presName="negativeSpace" presStyleCnt="0"/>
      <dgm:spPr/>
    </dgm:pt>
    <dgm:pt modelId="{3E3D20A2-E11D-45D7-856B-F90D39AB0C85}" type="pres">
      <dgm:prSet presAssocID="{40890DDD-CEE6-4A9B-84E1-DD55F25049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37F069-85E7-46CF-B53E-602D12E87CE6}" type="presOf" srcId="{9F5DB40D-45AA-4CC7-9218-76FAA855DBF9}" destId="{C138B4C1-4072-41FC-BC2D-208C3441B227}" srcOrd="0" destOrd="0" presId="urn:microsoft.com/office/officeart/2005/8/layout/list1"/>
    <dgm:cxn modelId="{1B8B1CC3-0380-4ABA-997E-F7542737EC37}" type="presOf" srcId="{9F5DB40D-45AA-4CC7-9218-76FAA855DBF9}" destId="{C3541E29-6D79-448F-97B6-76A0E06DF8EB}" srcOrd="1" destOrd="0" presId="urn:microsoft.com/office/officeart/2005/8/layout/list1"/>
    <dgm:cxn modelId="{976B3BE6-E17A-439E-BED6-654E8A0225E7}" srcId="{94A8D5A5-6309-4CD9-BAF9-9FBEA4B406BB}" destId="{40890DDD-CEE6-4A9B-84E1-DD55F250496F}" srcOrd="2" destOrd="0" parTransId="{5D0CC2B7-FAD0-4714-BAD3-71E117F313CF}" sibTransId="{796B0619-94C0-46D7-9C81-5B5570405F9F}"/>
    <dgm:cxn modelId="{E8289F8F-83C9-4BBE-8B20-345512AE4BBB}" type="presOf" srcId="{94A8D5A5-6309-4CD9-BAF9-9FBEA4B406BB}" destId="{668B6D52-9404-4DC5-BAA4-CBE41A7C1D70}" srcOrd="0" destOrd="0" presId="urn:microsoft.com/office/officeart/2005/8/layout/list1"/>
    <dgm:cxn modelId="{F5F976C1-4F0E-4B0D-B791-11B475289969}" type="presOf" srcId="{40890DDD-CEE6-4A9B-84E1-DD55F250496F}" destId="{F0142375-4ED9-4164-87E3-0BF58E4EC6EF}" srcOrd="1" destOrd="0" presId="urn:microsoft.com/office/officeart/2005/8/layout/list1"/>
    <dgm:cxn modelId="{32608693-9BAB-47D6-8157-7709B17C7D57}" srcId="{94A8D5A5-6309-4CD9-BAF9-9FBEA4B406BB}" destId="{9F5DB40D-45AA-4CC7-9218-76FAA855DBF9}" srcOrd="1" destOrd="0" parTransId="{4685E8FF-DC98-4E62-87BE-6A78B9F6349E}" sibTransId="{066709D7-9877-4443-8F4A-A3B4BDCCE453}"/>
    <dgm:cxn modelId="{CD1018F1-2D4C-4F11-B238-CB7B26F34DA0}" type="presOf" srcId="{CCB6769C-D291-4F40-A2C8-0A9C274E52F8}" destId="{90E6B0C1-7BC7-4EC9-BB3A-F58963B3B57A}" srcOrd="1" destOrd="0" presId="urn:microsoft.com/office/officeart/2005/8/layout/list1"/>
    <dgm:cxn modelId="{11485D1C-60C3-4735-B699-FE7410CF6508}" srcId="{94A8D5A5-6309-4CD9-BAF9-9FBEA4B406BB}" destId="{CCB6769C-D291-4F40-A2C8-0A9C274E52F8}" srcOrd="0" destOrd="0" parTransId="{65BA1C06-1796-4761-B067-5986A5EA35E2}" sibTransId="{8019CC49-598B-4120-A6CC-EDECFAA964B7}"/>
    <dgm:cxn modelId="{31460952-139E-4EE7-8961-BEC9CE79E13D}" type="presOf" srcId="{CCB6769C-D291-4F40-A2C8-0A9C274E52F8}" destId="{F3F0CED6-E98D-48DA-9CF7-0CE66C136405}" srcOrd="0" destOrd="0" presId="urn:microsoft.com/office/officeart/2005/8/layout/list1"/>
    <dgm:cxn modelId="{546F774E-6CB0-4411-9E5A-6240888847FC}" type="presOf" srcId="{40890DDD-CEE6-4A9B-84E1-DD55F250496F}" destId="{E5CF2250-3362-4ADC-BBCF-02518021280B}" srcOrd="0" destOrd="0" presId="urn:microsoft.com/office/officeart/2005/8/layout/list1"/>
    <dgm:cxn modelId="{2E495698-7829-4C51-A07E-EB95DC357558}" type="presParOf" srcId="{668B6D52-9404-4DC5-BAA4-CBE41A7C1D70}" destId="{476CE6AA-D5FC-48F9-ACD7-245E5D2B321D}" srcOrd="0" destOrd="0" presId="urn:microsoft.com/office/officeart/2005/8/layout/list1"/>
    <dgm:cxn modelId="{F2B68AC7-348D-4B23-85DD-65D25C949B0D}" type="presParOf" srcId="{476CE6AA-D5FC-48F9-ACD7-245E5D2B321D}" destId="{F3F0CED6-E98D-48DA-9CF7-0CE66C136405}" srcOrd="0" destOrd="0" presId="urn:microsoft.com/office/officeart/2005/8/layout/list1"/>
    <dgm:cxn modelId="{F5D8C591-0D89-4055-A558-BAB434609E8D}" type="presParOf" srcId="{476CE6AA-D5FC-48F9-ACD7-245E5D2B321D}" destId="{90E6B0C1-7BC7-4EC9-BB3A-F58963B3B57A}" srcOrd="1" destOrd="0" presId="urn:microsoft.com/office/officeart/2005/8/layout/list1"/>
    <dgm:cxn modelId="{6F8EA6FA-8B17-44C4-AEFD-9E962BBF8998}" type="presParOf" srcId="{668B6D52-9404-4DC5-BAA4-CBE41A7C1D70}" destId="{1D9776C9-27B6-499F-9E71-5F5C932AA5FD}" srcOrd="1" destOrd="0" presId="urn:microsoft.com/office/officeart/2005/8/layout/list1"/>
    <dgm:cxn modelId="{8EF14A26-C3BE-4547-B9A6-76E9E42A6AE8}" type="presParOf" srcId="{668B6D52-9404-4DC5-BAA4-CBE41A7C1D70}" destId="{E893C05C-B6B0-491D-AD56-6072D403108E}" srcOrd="2" destOrd="0" presId="urn:microsoft.com/office/officeart/2005/8/layout/list1"/>
    <dgm:cxn modelId="{53AAD9D1-182C-4831-8049-C1398364E2A2}" type="presParOf" srcId="{668B6D52-9404-4DC5-BAA4-CBE41A7C1D70}" destId="{9914294D-7273-4956-9A33-60D58AEBDADA}" srcOrd="3" destOrd="0" presId="urn:microsoft.com/office/officeart/2005/8/layout/list1"/>
    <dgm:cxn modelId="{7AB4FD6F-2719-4E9C-BA23-A145F0702F59}" type="presParOf" srcId="{668B6D52-9404-4DC5-BAA4-CBE41A7C1D70}" destId="{50CBB055-9A06-4C5B-AB01-F3C5CC8FB1C1}" srcOrd="4" destOrd="0" presId="urn:microsoft.com/office/officeart/2005/8/layout/list1"/>
    <dgm:cxn modelId="{4DE3BCEF-906C-4F0F-8600-200503ACA128}" type="presParOf" srcId="{50CBB055-9A06-4C5B-AB01-F3C5CC8FB1C1}" destId="{C138B4C1-4072-41FC-BC2D-208C3441B227}" srcOrd="0" destOrd="0" presId="urn:microsoft.com/office/officeart/2005/8/layout/list1"/>
    <dgm:cxn modelId="{8FA5DAC7-4B8F-4FEC-AE4A-5867316CAC2D}" type="presParOf" srcId="{50CBB055-9A06-4C5B-AB01-F3C5CC8FB1C1}" destId="{C3541E29-6D79-448F-97B6-76A0E06DF8EB}" srcOrd="1" destOrd="0" presId="urn:microsoft.com/office/officeart/2005/8/layout/list1"/>
    <dgm:cxn modelId="{894DCE57-A501-43D8-B470-1E1017F500DC}" type="presParOf" srcId="{668B6D52-9404-4DC5-BAA4-CBE41A7C1D70}" destId="{FCF2EC8D-FC2D-4D34-A799-717090677F51}" srcOrd="5" destOrd="0" presId="urn:microsoft.com/office/officeart/2005/8/layout/list1"/>
    <dgm:cxn modelId="{2561D225-449C-40C2-9E5C-79E2948EA655}" type="presParOf" srcId="{668B6D52-9404-4DC5-BAA4-CBE41A7C1D70}" destId="{8ABF1519-5BAB-4A6F-9EC0-AA9A49E55B7E}" srcOrd="6" destOrd="0" presId="urn:microsoft.com/office/officeart/2005/8/layout/list1"/>
    <dgm:cxn modelId="{597B264E-B7D1-4E5E-9031-E14D615E5E5A}" type="presParOf" srcId="{668B6D52-9404-4DC5-BAA4-CBE41A7C1D70}" destId="{D5D7078D-7116-4CFA-B315-DA9DD35CB241}" srcOrd="7" destOrd="0" presId="urn:microsoft.com/office/officeart/2005/8/layout/list1"/>
    <dgm:cxn modelId="{EDA135A0-D5C1-4A89-984C-D06887BA7856}" type="presParOf" srcId="{668B6D52-9404-4DC5-BAA4-CBE41A7C1D70}" destId="{CE0BB2BE-D3BC-49CD-99FA-887D3E85F29D}" srcOrd="8" destOrd="0" presId="urn:microsoft.com/office/officeart/2005/8/layout/list1"/>
    <dgm:cxn modelId="{BF638DAA-D809-407C-8842-90549019EAB8}" type="presParOf" srcId="{CE0BB2BE-D3BC-49CD-99FA-887D3E85F29D}" destId="{E5CF2250-3362-4ADC-BBCF-02518021280B}" srcOrd="0" destOrd="0" presId="urn:microsoft.com/office/officeart/2005/8/layout/list1"/>
    <dgm:cxn modelId="{6ACA54A2-94E4-41F2-BFB3-3762C06D1D09}" type="presParOf" srcId="{CE0BB2BE-D3BC-49CD-99FA-887D3E85F29D}" destId="{F0142375-4ED9-4164-87E3-0BF58E4EC6EF}" srcOrd="1" destOrd="0" presId="urn:microsoft.com/office/officeart/2005/8/layout/list1"/>
    <dgm:cxn modelId="{6D6091F4-D4B6-4BFA-A083-95F3824C28E7}" type="presParOf" srcId="{668B6D52-9404-4DC5-BAA4-CBE41A7C1D70}" destId="{CE99FF55-CBCF-45DF-98C2-F0FE6105D301}" srcOrd="9" destOrd="0" presId="urn:microsoft.com/office/officeart/2005/8/layout/list1"/>
    <dgm:cxn modelId="{35A1D495-D4BD-402C-B987-289D05F8689B}" type="presParOf" srcId="{668B6D52-9404-4DC5-BAA4-CBE41A7C1D70}" destId="{3E3D20A2-E11D-45D7-856B-F90D39AB0C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8C82B-7114-4C0E-8CF2-FB80C1B5610E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2DE27EE-E5FE-4BC5-8EE4-14E2BD5FCFD3}">
      <dgm:prSet phldrT="[Text]" phldr="1"/>
      <dgm:spPr/>
      <dgm:t>
        <a:bodyPr/>
        <a:lstStyle/>
        <a:p>
          <a:endParaRPr lang="id-ID" dirty="0"/>
        </a:p>
      </dgm:t>
    </dgm:pt>
    <dgm:pt modelId="{E20672A4-1BFF-43E8-92D6-5FCA5CCA0789}" type="parTrans" cxnId="{CDC46A3F-AB43-496F-86B3-D43868C839D4}">
      <dgm:prSet/>
      <dgm:spPr/>
      <dgm:t>
        <a:bodyPr/>
        <a:lstStyle/>
        <a:p>
          <a:endParaRPr lang="id-ID"/>
        </a:p>
      </dgm:t>
    </dgm:pt>
    <dgm:pt modelId="{9A8E87E6-E860-4951-8089-50551AFD4C20}" type="sibTrans" cxnId="{CDC46A3F-AB43-496F-86B3-D43868C839D4}">
      <dgm:prSet/>
      <dgm:spPr/>
      <dgm:t>
        <a:bodyPr/>
        <a:lstStyle/>
        <a:p>
          <a:endParaRPr lang="id-ID"/>
        </a:p>
      </dgm:t>
    </dgm:pt>
    <dgm:pt modelId="{57A73473-1B28-4367-ADD1-C0B6C83C4A7D}">
      <dgm:prSet phldrT="[Text]" custT="1"/>
      <dgm:spPr/>
      <dgm:t>
        <a:bodyPr/>
        <a:lstStyle/>
        <a:p>
          <a:r>
            <a:rPr lang="id-ID" sz="2400" dirty="0" smtClean="0">
              <a:solidFill>
                <a:srgbClr val="FFFF00"/>
              </a:solidFill>
            </a:rPr>
            <a:t>KOPERASI ERA PENJAJAHAN BELANDA (1896)</a:t>
          </a:r>
        </a:p>
        <a:p>
          <a:endParaRPr lang="id-ID" sz="2400" dirty="0" smtClean="0"/>
        </a:p>
        <a:p>
          <a:r>
            <a:rPr lang="id-ID" sz="2400" dirty="0" smtClean="0"/>
            <a:t>- Dipelopori R. Aria Wiriatmadja atas dorongan pejabat tinggi Belanda</a:t>
          </a:r>
        </a:p>
        <a:p>
          <a:r>
            <a:rPr lang="id-ID" sz="2400" dirty="0" smtClean="0"/>
            <a:t>- Dilanjutkan oleh Budi Utomo dan Organisasi Serikat Islam</a:t>
          </a:r>
          <a:endParaRPr lang="id-ID" sz="2400" dirty="0"/>
        </a:p>
      </dgm:t>
    </dgm:pt>
    <dgm:pt modelId="{08DCD9CA-FD64-4C6E-B984-9B7E65704995}" type="parTrans" cxnId="{854D80BB-8025-452D-A97F-D1E753A0B94A}">
      <dgm:prSet/>
      <dgm:spPr/>
      <dgm:t>
        <a:bodyPr/>
        <a:lstStyle/>
        <a:p>
          <a:endParaRPr lang="id-ID"/>
        </a:p>
      </dgm:t>
    </dgm:pt>
    <dgm:pt modelId="{E8000215-EC62-4216-976A-C69949AACB28}" type="sibTrans" cxnId="{854D80BB-8025-452D-A97F-D1E753A0B94A}">
      <dgm:prSet/>
      <dgm:spPr/>
      <dgm:t>
        <a:bodyPr/>
        <a:lstStyle/>
        <a:p>
          <a:endParaRPr lang="id-ID"/>
        </a:p>
      </dgm:t>
    </dgm:pt>
    <dgm:pt modelId="{0AA586D0-D7C8-4CBD-B77C-24B66625BF69}">
      <dgm:prSet phldrT="[Text]" phldr="1"/>
      <dgm:spPr/>
      <dgm:t>
        <a:bodyPr/>
        <a:lstStyle/>
        <a:p>
          <a:endParaRPr lang="id-ID"/>
        </a:p>
      </dgm:t>
    </dgm:pt>
    <dgm:pt modelId="{CBC48723-32B2-430F-BE18-935024B7930F}" type="parTrans" cxnId="{584A513F-76B9-41AB-B279-B85F89873A35}">
      <dgm:prSet/>
      <dgm:spPr/>
      <dgm:t>
        <a:bodyPr/>
        <a:lstStyle/>
        <a:p>
          <a:endParaRPr lang="id-ID"/>
        </a:p>
      </dgm:t>
    </dgm:pt>
    <dgm:pt modelId="{E73882AD-DF70-407D-97D7-B9F4CABB0A7A}" type="sibTrans" cxnId="{584A513F-76B9-41AB-B279-B85F89873A35}">
      <dgm:prSet/>
      <dgm:spPr/>
      <dgm:t>
        <a:bodyPr/>
        <a:lstStyle/>
        <a:p>
          <a:endParaRPr lang="id-ID"/>
        </a:p>
      </dgm:t>
    </dgm:pt>
    <dgm:pt modelId="{DB87FABD-D2AE-4388-BB47-5CC9CA082C79}">
      <dgm:prSet phldrT="[Text]" custT="1"/>
      <dgm:spPr/>
      <dgm:t>
        <a:bodyPr/>
        <a:lstStyle/>
        <a:p>
          <a:r>
            <a:rPr lang="id-ID" sz="2400" dirty="0" smtClean="0">
              <a:solidFill>
                <a:srgbClr val="92D050"/>
              </a:solidFill>
            </a:rPr>
            <a:t>KOPERASI ERA PENJAJAHAN JEPANG</a:t>
          </a:r>
        </a:p>
        <a:p>
          <a:endParaRPr lang="id-ID" sz="2400" dirty="0" smtClean="0"/>
        </a:p>
        <a:p>
          <a:r>
            <a:rPr lang="id-ID" sz="2200" dirty="0" smtClean="0"/>
            <a:t>- Koperasi mengalami masa buruk</a:t>
          </a:r>
        </a:p>
        <a:p>
          <a:r>
            <a:rPr lang="id-ID" sz="2200" dirty="0" smtClean="0"/>
            <a:t>- Jepang membentuk </a:t>
          </a:r>
          <a:r>
            <a:rPr lang="id-ID" sz="2200" i="1" dirty="0" smtClean="0"/>
            <a:t>Kumiai</a:t>
          </a:r>
          <a:r>
            <a:rPr lang="id-ID" sz="2200" i="0" dirty="0" smtClean="0"/>
            <a:t> (alat kebutuhan rakyat), tp nyatanya sbg alat penyedot potensi rakyat</a:t>
          </a:r>
          <a:endParaRPr lang="id-ID" sz="2200" dirty="0"/>
        </a:p>
      </dgm:t>
    </dgm:pt>
    <dgm:pt modelId="{7FA06FFB-20F1-4A1C-B056-7E71D5D73383}" type="parTrans" cxnId="{FB766EA0-B89D-4B4B-9028-DA7047C09D09}">
      <dgm:prSet/>
      <dgm:spPr/>
      <dgm:t>
        <a:bodyPr/>
        <a:lstStyle/>
        <a:p>
          <a:endParaRPr lang="id-ID"/>
        </a:p>
      </dgm:t>
    </dgm:pt>
    <dgm:pt modelId="{6BFB0FBE-DC9A-4FEC-9CF6-AD424BC0198A}" type="sibTrans" cxnId="{FB766EA0-B89D-4B4B-9028-DA7047C09D09}">
      <dgm:prSet/>
      <dgm:spPr/>
      <dgm:t>
        <a:bodyPr/>
        <a:lstStyle/>
        <a:p>
          <a:endParaRPr lang="id-ID"/>
        </a:p>
      </dgm:t>
    </dgm:pt>
    <dgm:pt modelId="{D4BFC5F3-A703-4F63-8F54-188B144705F2}">
      <dgm:prSet phldrT="[Text]" phldr="1"/>
      <dgm:spPr/>
      <dgm:t>
        <a:bodyPr/>
        <a:lstStyle/>
        <a:p>
          <a:endParaRPr lang="id-ID"/>
        </a:p>
      </dgm:t>
    </dgm:pt>
    <dgm:pt modelId="{CAF45A7C-3B82-47F6-99B8-DF63FC9FB0DD}" type="parTrans" cxnId="{1EDF1A7F-4620-4E76-A76E-F58EB154BF4F}">
      <dgm:prSet/>
      <dgm:spPr/>
      <dgm:t>
        <a:bodyPr/>
        <a:lstStyle/>
        <a:p>
          <a:endParaRPr lang="id-ID"/>
        </a:p>
      </dgm:t>
    </dgm:pt>
    <dgm:pt modelId="{92AF5858-8205-441E-A09C-43F14CE85A48}" type="sibTrans" cxnId="{1EDF1A7F-4620-4E76-A76E-F58EB154BF4F}">
      <dgm:prSet/>
      <dgm:spPr/>
      <dgm:t>
        <a:bodyPr/>
        <a:lstStyle/>
        <a:p>
          <a:endParaRPr lang="id-ID"/>
        </a:p>
      </dgm:t>
    </dgm:pt>
    <dgm:pt modelId="{A8E12971-B5D9-454C-B1DA-25F49BCA4615}">
      <dgm:prSet phldrT="[Text]" custT="1"/>
      <dgm:spPr/>
      <dgm:t>
        <a:bodyPr/>
        <a:lstStyle/>
        <a:p>
          <a:r>
            <a:rPr lang="id-ID" sz="2400" dirty="0" smtClean="0">
              <a:solidFill>
                <a:srgbClr val="0070C0"/>
              </a:solidFill>
            </a:rPr>
            <a:t>KOPERASI ERA KEMERDEKAAN</a:t>
          </a:r>
        </a:p>
        <a:p>
          <a:endParaRPr lang="id-ID" sz="2400" dirty="0" smtClean="0"/>
        </a:p>
        <a:p>
          <a:r>
            <a:rPr lang="id-ID" sz="2400" dirty="0" smtClean="0"/>
            <a:t>- Kehidupan perkoperasian mulai dihidupkan oleh pemerintah</a:t>
          </a:r>
        </a:p>
        <a:p>
          <a:r>
            <a:rPr lang="id-ID" sz="2400" dirty="0" smtClean="0"/>
            <a:t>- Koperasi ditetapkan sebagai soko guru perekonomian Indonesia</a:t>
          </a:r>
          <a:endParaRPr lang="id-ID" sz="2400" dirty="0"/>
        </a:p>
      </dgm:t>
    </dgm:pt>
    <dgm:pt modelId="{225DC756-5E6C-474E-8D05-D818E77216F8}" type="parTrans" cxnId="{71A29304-424E-453C-A3CD-53456ECC44C5}">
      <dgm:prSet/>
      <dgm:spPr/>
      <dgm:t>
        <a:bodyPr/>
        <a:lstStyle/>
        <a:p>
          <a:endParaRPr lang="id-ID"/>
        </a:p>
      </dgm:t>
    </dgm:pt>
    <dgm:pt modelId="{82461816-2650-41BF-BA1F-57FA0DE44697}" type="sibTrans" cxnId="{71A29304-424E-453C-A3CD-53456ECC44C5}">
      <dgm:prSet/>
      <dgm:spPr/>
      <dgm:t>
        <a:bodyPr/>
        <a:lstStyle/>
        <a:p>
          <a:endParaRPr lang="id-ID"/>
        </a:p>
      </dgm:t>
    </dgm:pt>
    <dgm:pt modelId="{856B5461-A933-4855-81A4-A8C90CACFE44}" type="pres">
      <dgm:prSet presAssocID="{79A8C82B-7114-4C0E-8CF2-FB80C1B561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D69B1AA-B1A0-420B-90D7-5F78EB2323D0}" type="pres">
      <dgm:prSet presAssocID="{A2DE27EE-E5FE-4BC5-8EE4-14E2BD5FCFD3}" presName="compositeNode" presStyleCnt="0">
        <dgm:presLayoutVars>
          <dgm:bulletEnabled val="1"/>
        </dgm:presLayoutVars>
      </dgm:prSet>
      <dgm:spPr/>
    </dgm:pt>
    <dgm:pt modelId="{5E54ACC8-A41F-4EAE-9233-3DD864E8030C}" type="pres">
      <dgm:prSet presAssocID="{A2DE27EE-E5FE-4BC5-8EE4-14E2BD5FCFD3}" presName="bgRect" presStyleLbl="node1" presStyleIdx="0" presStyleCnt="3" custScaleX="131665" custScaleY="147386"/>
      <dgm:spPr/>
      <dgm:t>
        <a:bodyPr/>
        <a:lstStyle/>
        <a:p>
          <a:endParaRPr lang="id-ID"/>
        </a:p>
      </dgm:t>
    </dgm:pt>
    <dgm:pt modelId="{90D1A780-A69E-4B3E-A73F-C62DDF079DFD}" type="pres">
      <dgm:prSet presAssocID="{A2DE27EE-E5FE-4BC5-8EE4-14E2BD5FCFD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3602E8-8874-41DA-B059-28121296A7E5}" type="pres">
      <dgm:prSet presAssocID="{A2DE27EE-E5FE-4BC5-8EE4-14E2BD5FCFD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9919A1-FBAB-451F-85EA-B15AEACFBF1E}" type="pres">
      <dgm:prSet presAssocID="{9A8E87E6-E860-4951-8089-50551AFD4C20}" presName="hSp" presStyleCnt="0"/>
      <dgm:spPr/>
    </dgm:pt>
    <dgm:pt modelId="{DD7CC143-2764-4DA8-BC4B-4FE7B0117329}" type="pres">
      <dgm:prSet presAssocID="{9A8E87E6-E860-4951-8089-50551AFD4C20}" presName="vProcSp" presStyleCnt="0"/>
      <dgm:spPr/>
    </dgm:pt>
    <dgm:pt modelId="{40DEC6A2-9E8F-4A80-9DDC-363D58703207}" type="pres">
      <dgm:prSet presAssocID="{9A8E87E6-E860-4951-8089-50551AFD4C20}" presName="vSp1" presStyleCnt="0"/>
      <dgm:spPr/>
    </dgm:pt>
    <dgm:pt modelId="{D1E9260A-A9C3-4C16-A041-7BA371FFA8B3}" type="pres">
      <dgm:prSet presAssocID="{9A8E87E6-E860-4951-8089-50551AFD4C20}" presName="simulatedConn" presStyleLbl="solidFgAcc1" presStyleIdx="0" presStyleCnt="2"/>
      <dgm:spPr/>
    </dgm:pt>
    <dgm:pt modelId="{19920BE9-4F07-47BE-A2C0-E59869225447}" type="pres">
      <dgm:prSet presAssocID="{9A8E87E6-E860-4951-8089-50551AFD4C20}" presName="vSp2" presStyleCnt="0"/>
      <dgm:spPr/>
    </dgm:pt>
    <dgm:pt modelId="{5C6B655D-2E2D-4B5F-B612-8A68ED1629AB}" type="pres">
      <dgm:prSet presAssocID="{9A8E87E6-E860-4951-8089-50551AFD4C20}" presName="sibTrans" presStyleCnt="0"/>
      <dgm:spPr/>
    </dgm:pt>
    <dgm:pt modelId="{B0C97E3E-DFEE-4580-9FF3-61DBF0A3410C}" type="pres">
      <dgm:prSet presAssocID="{0AA586D0-D7C8-4CBD-B77C-24B66625BF69}" presName="compositeNode" presStyleCnt="0">
        <dgm:presLayoutVars>
          <dgm:bulletEnabled val="1"/>
        </dgm:presLayoutVars>
      </dgm:prSet>
      <dgm:spPr/>
    </dgm:pt>
    <dgm:pt modelId="{C88AC318-C61A-4010-9FD9-202E3F59ABA3}" type="pres">
      <dgm:prSet presAssocID="{0AA586D0-D7C8-4CBD-B77C-24B66625BF69}" presName="bgRect" presStyleLbl="node1" presStyleIdx="1" presStyleCnt="3" custScaleX="134540" custScaleY="147386"/>
      <dgm:spPr/>
      <dgm:t>
        <a:bodyPr/>
        <a:lstStyle/>
        <a:p>
          <a:endParaRPr lang="id-ID"/>
        </a:p>
      </dgm:t>
    </dgm:pt>
    <dgm:pt modelId="{239BEDCA-9F20-4964-9CAA-5748DC1599AE}" type="pres">
      <dgm:prSet presAssocID="{0AA586D0-D7C8-4CBD-B77C-24B66625BF6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646845-8A52-459B-9EDB-10B1707E1A29}" type="pres">
      <dgm:prSet presAssocID="{0AA586D0-D7C8-4CBD-B77C-24B66625BF6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1614E8-5A81-49FE-B466-BACCCDAEB871}" type="pres">
      <dgm:prSet presAssocID="{E73882AD-DF70-407D-97D7-B9F4CABB0A7A}" presName="hSp" presStyleCnt="0"/>
      <dgm:spPr/>
    </dgm:pt>
    <dgm:pt modelId="{8A9ABA7C-62B1-46AF-950C-7E59B3FFF961}" type="pres">
      <dgm:prSet presAssocID="{E73882AD-DF70-407D-97D7-B9F4CABB0A7A}" presName="vProcSp" presStyleCnt="0"/>
      <dgm:spPr/>
    </dgm:pt>
    <dgm:pt modelId="{F577A4BF-B906-40F6-BA8B-BEF3CEAAA9BB}" type="pres">
      <dgm:prSet presAssocID="{E73882AD-DF70-407D-97D7-B9F4CABB0A7A}" presName="vSp1" presStyleCnt="0"/>
      <dgm:spPr/>
    </dgm:pt>
    <dgm:pt modelId="{2B402569-8465-4E1A-866A-4160E20F9A1D}" type="pres">
      <dgm:prSet presAssocID="{E73882AD-DF70-407D-97D7-B9F4CABB0A7A}" presName="simulatedConn" presStyleLbl="solidFgAcc1" presStyleIdx="1" presStyleCnt="2"/>
      <dgm:spPr/>
    </dgm:pt>
    <dgm:pt modelId="{1587CEE0-FD57-47B2-B90A-FAEED4D8E358}" type="pres">
      <dgm:prSet presAssocID="{E73882AD-DF70-407D-97D7-B9F4CABB0A7A}" presName="vSp2" presStyleCnt="0"/>
      <dgm:spPr/>
    </dgm:pt>
    <dgm:pt modelId="{A2AF0E02-FD1A-4C09-82E0-E9BEF5B90E68}" type="pres">
      <dgm:prSet presAssocID="{E73882AD-DF70-407D-97D7-B9F4CABB0A7A}" presName="sibTrans" presStyleCnt="0"/>
      <dgm:spPr/>
    </dgm:pt>
    <dgm:pt modelId="{539651C3-EEC4-45A0-9F89-650C88F701A8}" type="pres">
      <dgm:prSet presAssocID="{D4BFC5F3-A703-4F63-8F54-188B144705F2}" presName="compositeNode" presStyleCnt="0">
        <dgm:presLayoutVars>
          <dgm:bulletEnabled val="1"/>
        </dgm:presLayoutVars>
      </dgm:prSet>
      <dgm:spPr/>
    </dgm:pt>
    <dgm:pt modelId="{EDB0DADE-CB69-4E66-B034-2B328366929C}" type="pres">
      <dgm:prSet presAssocID="{D4BFC5F3-A703-4F63-8F54-188B144705F2}" presName="bgRect" presStyleLbl="node1" presStyleIdx="2" presStyleCnt="3" custScaleX="125299" custScaleY="148569"/>
      <dgm:spPr/>
      <dgm:t>
        <a:bodyPr/>
        <a:lstStyle/>
        <a:p>
          <a:endParaRPr lang="id-ID"/>
        </a:p>
      </dgm:t>
    </dgm:pt>
    <dgm:pt modelId="{76D125E2-67F3-4650-B8E3-2610CBFDCEBB}" type="pres">
      <dgm:prSet presAssocID="{D4BFC5F3-A703-4F63-8F54-188B144705F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90FEAC-60DC-436C-9C3E-A440CE705620}" type="pres">
      <dgm:prSet presAssocID="{D4BFC5F3-A703-4F63-8F54-188B144705F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54D80BB-8025-452D-A97F-D1E753A0B94A}" srcId="{A2DE27EE-E5FE-4BC5-8EE4-14E2BD5FCFD3}" destId="{57A73473-1B28-4367-ADD1-C0B6C83C4A7D}" srcOrd="0" destOrd="0" parTransId="{08DCD9CA-FD64-4C6E-B984-9B7E65704995}" sibTransId="{E8000215-EC62-4216-976A-C69949AACB28}"/>
    <dgm:cxn modelId="{E689A5B0-B11E-4C3E-BDA9-18CD75669498}" type="presOf" srcId="{0AA586D0-D7C8-4CBD-B77C-24B66625BF69}" destId="{C88AC318-C61A-4010-9FD9-202E3F59ABA3}" srcOrd="0" destOrd="0" presId="urn:microsoft.com/office/officeart/2005/8/layout/hProcess7"/>
    <dgm:cxn modelId="{71A29304-424E-453C-A3CD-53456ECC44C5}" srcId="{D4BFC5F3-A703-4F63-8F54-188B144705F2}" destId="{A8E12971-B5D9-454C-B1DA-25F49BCA4615}" srcOrd="0" destOrd="0" parTransId="{225DC756-5E6C-474E-8D05-D818E77216F8}" sibTransId="{82461816-2650-41BF-BA1F-57FA0DE44697}"/>
    <dgm:cxn modelId="{C85E5DFE-48E0-4AE5-8C24-1D70A3649EEE}" type="presOf" srcId="{DB87FABD-D2AE-4388-BB47-5CC9CA082C79}" destId="{6E646845-8A52-459B-9EDB-10B1707E1A29}" srcOrd="0" destOrd="0" presId="urn:microsoft.com/office/officeart/2005/8/layout/hProcess7"/>
    <dgm:cxn modelId="{FCAAEC1B-DE56-42FF-9C12-F93A452E4B36}" type="presOf" srcId="{A2DE27EE-E5FE-4BC5-8EE4-14E2BD5FCFD3}" destId="{90D1A780-A69E-4B3E-A73F-C62DDF079DFD}" srcOrd="1" destOrd="0" presId="urn:microsoft.com/office/officeart/2005/8/layout/hProcess7"/>
    <dgm:cxn modelId="{D3969900-3044-489D-8E4F-ED6FFFA26488}" type="presOf" srcId="{D4BFC5F3-A703-4F63-8F54-188B144705F2}" destId="{76D125E2-67F3-4650-B8E3-2610CBFDCEBB}" srcOrd="1" destOrd="0" presId="urn:microsoft.com/office/officeart/2005/8/layout/hProcess7"/>
    <dgm:cxn modelId="{C29F908D-6F47-45ED-89F7-ED91C169D426}" type="presOf" srcId="{79A8C82B-7114-4C0E-8CF2-FB80C1B5610E}" destId="{856B5461-A933-4855-81A4-A8C90CACFE44}" srcOrd="0" destOrd="0" presId="urn:microsoft.com/office/officeart/2005/8/layout/hProcess7"/>
    <dgm:cxn modelId="{5BD7EEC9-0AB1-4FC8-BF8A-ED53B3B8EEFA}" type="presOf" srcId="{0AA586D0-D7C8-4CBD-B77C-24B66625BF69}" destId="{239BEDCA-9F20-4964-9CAA-5748DC1599AE}" srcOrd="1" destOrd="0" presId="urn:microsoft.com/office/officeart/2005/8/layout/hProcess7"/>
    <dgm:cxn modelId="{EE050842-A869-4E51-AF58-035B9B436C60}" type="presOf" srcId="{A8E12971-B5D9-454C-B1DA-25F49BCA4615}" destId="{8590FEAC-60DC-436C-9C3E-A440CE705620}" srcOrd="0" destOrd="0" presId="urn:microsoft.com/office/officeart/2005/8/layout/hProcess7"/>
    <dgm:cxn modelId="{1EDF1A7F-4620-4E76-A76E-F58EB154BF4F}" srcId="{79A8C82B-7114-4C0E-8CF2-FB80C1B5610E}" destId="{D4BFC5F3-A703-4F63-8F54-188B144705F2}" srcOrd="2" destOrd="0" parTransId="{CAF45A7C-3B82-47F6-99B8-DF63FC9FB0DD}" sibTransId="{92AF5858-8205-441E-A09C-43F14CE85A48}"/>
    <dgm:cxn modelId="{E4B3DEE8-5D4A-43FD-ABD6-6CF67F3BB93E}" type="presOf" srcId="{D4BFC5F3-A703-4F63-8F54-188B144705F2}" destId="{EDB0DADE-CB69-4E66-B034-2B328366929C}" srcOrd="0" destOrd="0" presId="urn:microsoft.com/office/officeart/2005/8/layout/hProcess7"/>
    <dgm:cxn modelId="{4B7436C2-2770-4833-AB5F-FA7B179C29DF}" type="presOf" srcId="{57A73473-1B28-4367-ADD1-C0B6C83C4A7D}" destId="{3B3602E8-8874-41DA-B059-28121296A7E5}" srcOrd="0" destOrd="0" presId="urn:microsoft.com/office/officeart/2005/8/layout/hProcess7"/>
    <dgm:cxn modelId="{CDC46A3F-AB43-496F-86B3-D43868C839D4}" srcId="{79A8C82B-7114-4C0E-8CF2-FB80C1B5610E}" destId="{A2DE27EE-E5FE-4BC5-8EE4-14E2BD5FCFD3}" srcOrd="0" destOrd="0" parTransId="{E20672A4-1BFF-43E8-92D6-5FCA5CCA0789}" sibTransId="{9A8E87E6-E860-4951-8089-50551AFD4C20}"/>
    <dgm:cxn modelId="{FB766EA0-B89D-4B4B-9028-DA7047C09D09}" srcId="{0AA586D0-D7C8-4CBD-B77C-24B66625BF69}" destId="{DB87FABD-D2AE-4388-BB47-5CC9CA082C79}" srcOrd="0" destOrd="0" parTransId="{7FA06FFB-20F1-4A1C-B056-7E71D5D73383}" sibTransId="{6BFB0FBE-DC9A-4FEC-9CF6-AD424BC0198A}"/>
    <dgm:cxn modelId="{455F1FC6-4EC2-4C90-948E-A98357EA7943}" type="presOf" srcId="{A2DE27EE-E5FE-4BC5-8EE4-14E2BD5FCFD3}" destId="{5E54ACC8-A41F-4EAE-9233-3DD864E8030C}" srcOrd="0" destOrd="0" presId="urn:microsoft.com/office/officeart/2005/8/layout/hProcess7"/>
    <dgm:cxn modelId="{584A513F-76B9-41AB-B279-B85F89873A35}" srcId="{79A8C82B-7114-4C0E-8CF2-FB80C1B5610E}" destId="{0AA586D0-D7C8-4CBD-B77C-24B66625BF69}" srcOrd="1" destOrd="0" parTransId="{CBC48723-32B2-430F-BE18-935024B7930F}" sibTransId="{E73882AD-DF70-407D-97D7-B9F4CABB0A7A}"/>
    <dgm:cxn modelId="{E4C952AD-8328-4973-A287-F1B276F408EB}" type="presParOf" srcId="{856B5461-A933-4855-81A4-A8C90CACFE44}" destId="{0D69B1AA-B1A0-420B-90D7-5F78EB2323D0}" srcOrd="0" destOrd="0" presId="urn:microsoft.com/office/officeart/2005/8/layout/hProcess7"/>
    <dgm:cxn modelId="{EA60D76C-8196-4B7F-A41E-8F54B65D91AB}" type="presParOf" srcId="{0D69B1AA-B1A0-420B-90D7-5F78EB2323D0}" destId="{5E54ACC8-A41F-4EAE-9233-3DD864E8030C}" srcOrd="0" destOrd="0" presId="urn:microsoft.com/office/officeart/2005/8/layout/hProcess7"/>
    <dgm:cxn modelId="{8957383E-8B12-4BDA-AB0E-53341145355D}" type="presParOf" srcId="{0D69B1AA-B1A0-420B-90D7-5F78EB2323D0}" destId="{90D1A780-A69E-4B3E-A73F-C62DDF079DFD}" srcOrd="1" destOrd="0" presId="urn:microsoft.com/office/officeart/2005/8/layout/hProcess7"/>
    <dgm:cxn modelId="{C554E1AD-0E49-45BE-8010-260B708EBD94}" type="presParOf" srcId="{0D69B1AA-B1A0-420B-90D7-5F78EB2323D0}" destId="{3B3602E8-8874-41DA-B059-28121296A7E5}" srcOrd="2" destOrd="0" presId="urn:microsoft.com/office/officeart/2005/8/layout/hProcess7"/>
    <dgm:cxn modelId="{74721049-8B4C-4574-B8F0-D955ABFD92E4}" type="presParOf" srcId="{856B5461-A933-4855-81A4-A8C90CACFE44}" destId="{179919A1-FBAB-451F-85EA-B15AEACFBF1E}" srcOrd="1" destOrd="0" presId="urn:microsoft.com/office/officeart/2005/8/layout/hProcess7"/>
    <dgm:cxn modelId="{F4CCE299-2EAC-483A-9D7E-41A836E0471D}" type="presParOf" srcId="{856B5461-A933-4855-81A4-A8C90CACFE44}" destId="{DD7CC143-2764-4DA8-BC4B-4FE7B0117329}" srcOrd="2" destOrd="0" presId="urn:microsoft.com/office/officeart/2005/8/layout/hProcess7"/>
    <dgm:cxn modelId="{82C26C94-DF6A-4C75-AA60-33A9E877054E}" type="presParOf" srcId="{DD7CC143-2764-4DA8-BC4B-4FE7B0117329}" destId="{40DEC6A2-9E8F-4A80-9DDC-363D58703207}" srcOrd="0" destOrd="0" presId="urn:microsoft.com/office/officeart/2005/8/layout/hProcess7"/>
    <dgm:cxn modelId="{64ED217C-AA64-46D3-8640-B2701F546F2E}" type="presParOf" srcId="{DD7CC143-2764-4DA8-BC4B-4FE7B0117329}" destId="{D1E9260A-A9C3-4C16-A041-7BA371FFA8B3}" srcOrd="1" destOrd="0" presId="urn:microsoft.com/office/officeart/2005/8/layout/hProcess7"/>
    <dgm:cxn modelId="{C999AA97-5972-4C75-9F0B-8D63C30700ED}" type="presParOf" srcId="{DD7CC143-2764-4DA8-BC4B-4FE7B0117329}" destId="{19920BE9-4F07-47BE-A2C0-E59869225447}" srcOrd="2" destOrd="0" presId="urn:microsoft.com/office/officeart/2005/8/layout/hProcess7"/>
    <dgm:cxn modelId="{85DFD1E8-F93A-4724-A776-7C73656728AD}" type="presParOf" srcId="{856B5461-A933-4855-81A4-A8C90CACFE44}" destId="{5C6B655D-2E2D-4B5F-B612-8A68ED1629AB}" srcOrd="3" destOrd="0" presId="urn:microsoft.com/office/officeart/2005/8/layout/hProcess7"/>
    <dgm:cxn modelId="{8BED2604-48BC-4DB6-BA6F-1958772B2C94}" type="presParOf" srcId="{856B5461-A933-4855-81A4-A8C90CACFE44}" destId="{B0C97E3E-DFEE-4580-9FF3-61DBF0A3410C}" srcOrd="4" destOrd="0" presId="urn:microsoft.com/office/officeart/2005/8/layout/hProcess7"/>
    <dgm:cxn modelId="{EF1826A3-7D2B-4364-8075-FE4CD032E252}" type="presParOf" srcId="{B0C97E3E-DFEE-4580-9FF3-61DBF0A3410C}" destId="{C88AC318-C61A-4010-9FD9-202E3F59ABA3}" srcOrd="0" destOrd="0" presId="urn:microsoft.com/office/officeart/2005/8/layout/hProcess7"/>
    <dgm:cxn modelId="{EC312CD9-44F5-4240-8F0D-2F40B24A7A82}" type="presParOf" srcId="{B0C97E3E-DFEE-4580-9FF3-61DBF0A3410C}" destId="{239BEDCA-9F20-4964-9CAA-5748DC1599AE}" srcOrd="1" destOrd="0" presId="urn:microsoft.com/office/officeart/2005/8/layout/hProcess7"/>
    <dgm:cxn modelId="{2CD42C1F-3FCB-43D2-A3A5-9CAAAD1A2B4C}" type="presParOf" srcId="{B0C97E3E-DFEE-4580-9FF3-61DBF0A3410C}" destId="{6E646845-8A52-459B-9EDB-10B1707E1A29}" srcOrd="2" destOrd="0" presId="urn:microsoft.com/office/officeart/2005/8/layout/hProcess7"/>
    <dgm:cxn modelId="{2ED6462F-D17B-4B4D-84F1-9F2A0793D9F0}" type="presParOf" srcId="{856B5461-A933-4855-81A4-A8C90CACFE44}" destId="{F91614E8-5A81-49FE-B466-BACCCDAEB871}" srcOrd="5" destOrd="0" presId="urn:microsoft.com/office/officeart/2005/8/layout/hProcess7"/>
    <dgm:cxn modelId="{F61E16DD-9A5A-4DF5-B3BE-35AA47BB3E52}" type="presParOf" srcId="{856B5461-A933-4855-81A4-A8C90CACFE44}" destId="{8A9ABA7C-62B1-46AF-950C-7E59B3FFF961}" srcOrd="6" destOrd="0" presId="urn:microsoft.com/office/officeart/2005/8/layout/hProcess7"/>
    <dgm:cxn modelId="{2E67E1B6-89C1-4F96-BD45-6C4B5A43B12D}" type="presParOf" srcId="{8A9ABA7C-62B1-46AF-950C-7E59B3FFF961}" destId="{F577A4BF-B906-40F6-BA8B-BEF3CEAAA9BB}" srcOrd="0" destOrd="0" presId="urn:microsoft.com/office/officeart/2005/8/layout/hProcess7"/>
    <dgm:cxn modelId="{7B2F38C7-DECE-4AB3-B466-38E45BC700F8}" type="presParOf" srcId="{8A9ABA7C-62B1-46AF-950C-7E59B3FFF961}" destId="{2B402569-8465-4E1A-866A-4160E20F9A1D}" srcOrd="1" destOrd="0" presId="urn:microsoft.com/office/officeart/2005/8/layout/hProcess7"/>
    <dgm:cxn modelId="{3BC8B87D-DC15-4F04-93B1-546236AE651F}" type="presParOf" srcId="{8A9ABA7C-62B1-46AF-950C-7E59B3FFF961}" destId="{1587CEE0-FD57-47B2-B90A-FAEED4D8E358}" srcOrd="2" destOrd="0" presId="urn:microsoft.com/office/officeart/2005/8/layout/hProcess7"/>
    <dgm:cxn modelId="{F405B854-48BB-4A56-85C8-B7D2C983BF91}" type="presParOf" srcId="{856B5461-A933-4855-81A4-A8C90CACFE44}" destId="{A2AF0E02-FD1A-4C09-82E0-E9BEF5B90E68}" srcOrd="7" destOrd="0" presId="urn:microsoft.com/office/officeart/2005/8/layout/hProcess7"/>
    <dgm:cxn modelId="{2C404E15-6C48-4562-8215-10E62B0D1801}" type="presParOf" srcId="{856B5461-A933-4855-81A4-A8C90CACFE44}" destId="{539651C3-EEC4-45A0-9F89-650C88F701A8}" srcOrd="8" destOrd="0" presId="urn:microsoft.com/office/officeart/2005/8/layout/hProcess7"/>
    <dgm:cxn modelId="{E5A0BB35-7473-43F2-9A7D-1409C38C45E0}" type="presParOf" srcId="{539651C3-EEC4-45A0-9F89-650C88F701A8}" destId="{EDB0DADE-CB69-4E66-B034-2B328366929C}" srcOrd="0" destOrd="0" presId="urn:microsoft.com/office/officeart/2005/8/layout/hProcess7"/>
    <dgm:cxn modelId="{4B350DC0-E468-4366-ADF0-397FC5DDE3F2}" type="presParOf" srcId="{539651C3-EEC4-45A0-9F89-650C88F701A8}" destId="{76D125E2-67F3-4650-B8E3-2610CBFDCEBB}" srcOrd="1" destOrd="0" presId="urn:microsoft.com/office/officeart/2005/8/layout/hProcess7"/>
    <dgm:cxn modelId="{E15B539C-1AEE-4D8C-BB1B-2BBEB95A85EB}" type="presParOf" srcId="{539651C3-EEC4-45A0-9F89-650C88F701A8}" destId="{8590FEAC-60DC-436C-9C3E-A440CE70562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3C05C-B6B0-491D-AD56-6072D403108E}">
      <dsp:nvSpPr>
        <dsp:cNvPr id="0" name=""/>
        <dsp:cNvSpPr/>
      </dsp:nvSpPr>
      <dsp:spPr>
        <a:xfrm>
          <a:off x="0" y="1109737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6B0C1-7BC7-4EC9-BB3A-F58963B3B57A}">
      <dsp:nvSpPr>
        <dsp:cNvPr id="0" name=""/>
        <dsp:cNvSpPr/>
      </dsp:nvSpPr>
      <dsp:spPr>
        <a:xfrm>
          <a:off x="502920" y="10654"/>
          <a:ext cx="8941776" cy="13942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1844 (Inggris): kaum buruh mendirikan Koperasi Rochdale lewat gerakan rakyat karena kondisi yang tidak diuntungkan akibat revolusi industri</a:t>
          </a:r>
          <a:endParaRPr lang="id-ID" sz="2400" kern="1200" dirty="0"/>
        </a:p>
      </dsp:txBody>
      <dsp:txXfrm>
        <a:off x="570983" y="78717"/>
        <a:ext cx="8805650" cy="1258156"/>
      </dsp:txXfrm>
    </dsp:sp>
    <dsp:sp modelId="{8ABF1519-5BAB-4A6F-9EC0-AA9A49E55B7E}">
      <dsp:nvSpPr>
        <dsp:cNvPr id="0" name=""/>
        <dsp:cNvSpPr/>
      </dsp:nvSpPr>
      <dsp:spPr>
        <a:xfrm>
          <a:off x="0" y="2886000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0211518"/>
              <a:satOff val="-11993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41E29-6D79-448F-97B6-76A0E06DF8EB}">
      <dsp:nvSpPr>
        <dsp:cNvPr id="0" name=""/>
        <dsp:cNvSpPr/>
      </dsp:nvSpPr>
      <dsp:spPr>
        <a:xfrm>
          <a:off x="502920" y="1721737"/>
          <a:ext cx="8959167" cy="1459462"/>
        </a:xfrm>
        <a:prstGeom prst="roundRect">
          <a:avLst/>
        </a:prstGeom>
        <a:solidFill>
          <a:schemeClr val="accent4">
            <a:hueOff val="10211518"/>
            <a:satOff val="-11993"/>
            <a:lumOff val="4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1862 (Inggris): Koperasi di Inggris mencapai 100 unit, kemudian diadakan penyatuan koperasi2 tersebut dengan nama “</a:t>
          </a:r>
          <a:r>
            <a:rPr lang="id-ID" sz="2400" i="1" kern="1200" dirty="0" smtClean="0"/>
            <a:t>The Cooperative Whole Sale Society</a:t>
          </a:r>
          <a:r>
            <a:rPr lang="id-ID" sz="2400" i="0" kern="1200" dirty="0" smtClean="0"/>
            <a:t>” (CWS)</a:t>
          </a:r>
          <a:endParaRPr lang="id-ID" sz="2400" kern="1200" dirty="0"/>
        </a:p>
      </dsp:txBody>
      <dsp:txXfrm>
        <a:off x="574165" y="1792982"/>
        <a:ext cx="8816677" cy="1316972"/>
      </dsp:txXfrm>
    </dsp:sp>
    <dsp:sp modelId="{3E3D20A2-E11D-45D7-856B-F90D39AB0C85}">
      <dsp:nvSpPr>
        <dsp:cNvPr id="0" name=""/>
        <dsp:cNvSpPr/>
      </dsp:nvSpPr>
      <dsp:spPr>
        <a:xfrm>
          <a:off x="0" y="4751590"/>
          <a:ext cx="100583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42375-4ED9-4164-87E3-0BF58E4EC6EF}">
      <dsp:nvSpPr>
        <dsp:cNvPr id="0" name=""/>
        <dsp:cNvSpPr/>
      </dsp:nvSpPr>
      <dsp:spPr>
        <a:xfrm>
          <a:off x="502920" y="3498000"/>
          <a:ext cx="8937622" cy="1548790"/>
        </a:xfrm>
        <a:prstGeom prst="roundRect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CWS berhasil berkembang dengan memiliki kurleb 200 pabrik dengan 9000 pekerja. Perkembangan ini berhasil menginspirasi negara-negara lain untuk mengembangkan koperasi</a:t>
          </a:r>
          <a:endParaRPr lang="id-ID" sz="2400" kern="1200" dirty="0"/>
        </a:p>
      </dsp:txBody>
      <dsp:txXfrm>
        <a:off x="578526" y="3573606"/>
        <a:ext cx="8786410" cy="1397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4ACC8-A41F-4EAE-9233-3DD864E8030C}">
      <dsp:nvSpPr>
        <dsp:cNvPr id="0" name=""/>
        <dsp:cNvSpPr/>
      </dsp:nvSpPr>
      <dsp:spPr>
        <a:xfrm>
          <a:off x="9023" y="463405"/>
          <a:ext cx="3317314" cy="4456088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800" kern="1200" dirty="0"/>
        </a:p>
      </dsp:txBody>
      <dsp:txXfrm rot="16200000">
        <a:off x="-1486241" y="1958670"/>
        <a:ext cx="3653992" cy="663462"/>
      </dsp:txXfrm>
    </dsp:sp>
    <dsp:sp modelId="{3B3602E8-8874-41DA-B059-28121296A7E5}">
      <dsp:nvSpPr>
        <dsp:cNvPr id="0" name=""/>
        <dsp:cNvSpPr/>
      </dsp:nvSpPr>
      <dsp:spPr>
        <a:xfrm>
          <a:off x="614645" y="463405"/>
          <a:ext cx="2471399" cy="44560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FFFF00"/>
              </a:solidFill>
            </a:rPr>
            <a:t>KOPERASI ERA PENJAJAHAN BELANDA (1896)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- Dipelopori R. Aria Wiriatmadja atas dorongan pejabat tinggi Belanda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- Dilanjutkan oleh Budi Utomo dan Organisasi Serikat Islam</a:t>
          </a:r>
          <a:endParaRPr lang="id-ID" sz="2400" kern="1200" dirty="0"/>
        </a:p>
      </dsp:txBody>
      <dsp:txXfrm>
        <a:off x="614645" y="463405"/>
        <a:ext cx="2471399" cy="4456088"/>
      </dsp:txXfrm>
    </dsp:sp>
    <dsp:sp modelId="{C88AC318-C61A-4010-9FD9-202E3F59ABA3}">
      <dsp:nvSpPr>
        <dsp:cNvPr id="0" name=""/>
        <dsp:cNvSpPr/>
      </dsp:nvSpPr>
      <dsp:spPr>
        <a:xfrm>
          <a:off x="3414520" y="463405"/>
          <a:ext cx="3389750" cy="4456088"/>
        </a:xfrm>
        <a:prstGeom prst="roundRect">
          <a:avLst>
            <a:gd name="adj" fmla="val 5000"/>
          </a:avLst>
        </a:prstGeom>
        <a:solidFill>
          <a:schemeClr val="accent3">
            <a:hueOff val="-707096"/>
            <a:satOff val="3212"/>
            <a:lumOff val="-3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900" kern="1200"/>
        </a:p>
      </dsp:txBody>
      <dsp:txXfrm rot="16200000">
        <a:off x="1926499" y="1951427"/>
        <a:ext cx="3653992" cy="677950"/>
      </dsp:txXfrm>
    </dsp:sp>
    <dsp:sp modelId="{D1E9260A-A9C3-4C16-A041-7BA371FFA8B3}">
      <dsp:nvSpPr>
        <dsp:cNvPr id="0" name=""/>
        <dsp:cNvSpPr/>
      </dsp:nvSpPr>
      <dsp:spPr>
        <a:xfrm rot="5400000">
          <a:off x="3204899" y="2866990"/>
          <a:ext cx="444436" cy="3779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46845-8A52-459B-9EDB-10B1707E1A29}">
      <dsp:nvSpPr>
        <dsp:cNvPr id="0" name=""/>
        <dsp:cNvSpPr/>
      </dsp:nvSpPr>
      <dsp:spPr>
        <a:xfrm>
          <a:off x="4029378" y="463405"/>
          <a:ext cx="2525364" cy="44560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92D050"/>
              </a:solidFill>
            </a:rPr>
            <a:t>KOPERASI ERA PENJAJAHAN JEPANG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- Koperasi mengalami masa buruk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- Jepang membentuk </a:t>
          </a:r>
          <a:r>
            <a:rPr lang="id-ID" sz="2200" i="1" kern="1200" dirty="0" smtClean="0"/>
            <a:t>Kumiai</a:t>
          </a:r>
          <a:r>
            <a:rPr lang="id-ID" sz="2200" i="0" kern="1200" dirty="0" smtClean="0"/>
            <a:t> (alat kebutuhan rakyat), tp nyatanya sbg alat penyedot potensi rakyat</a:t>
          </a:r>
          <a:endParaRPr lang="id-ID" sz="2200" kern="1200" dirty="0"/>
        </a:p>
      </dsp:txBody>
      <dsp:txXfrm>
        <a:off x="4029378" y="463405"/>
        <a:ext cx="2525364" cy="4456088"/>
      </dsp:txXfrm>
    </dsp:sp>
    <dsp:sp modelId="{EDB0DADE-CB69-4E66-B034-2B328366929C}">
      <dsp:nvSpPr>
        <dsp:cNvPr id="0" name=""/>
        <dsp:cNvSpPr/>
      </dsp:nvSpPr>
      <dsp:spPr>
        <a:xfrm>
          <a:off x="6892454" y="463405"/>
          <a:ext cx="3156922" cy="4491855"/>
        </a:xfrm>
        <a:prstGeom prst="roundRect">
          <a:avLst>
            <a:gd name="adj" fmla="val 5000"/>
          </a:avLst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16200000">
        <a:off x="5366485" y="1989374"/>
        <a:ext cx="3683321" cy="631384"/>
      </dsp:txXfrm>
    </dsp:sp>
    <dsp:sp modelId="{2B402569-8465-4E1A-866A-4160E20F9A1D}">
      <dsp:nvSpPr>
        <dsp:cNvPr id="0" name=""/>
        <dsp:cNvSpPr/>
      </dsp:nvSpPr>
      <dsp:spPr>
        <a:xfrm rot="5400000">
          <a:off x="6682833" y="2866990"/>
          <a:ext cx="444436" cy="3779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414192"/>
              <a:satOff val="6425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0FEAC-60DC-436C-9C3E-A440CE705620}">
      <dsp:nvSpPr>
        <dsp:cNvPr id="0" name=""/>
        <dsp:cNvSpPr/>
      </dsp:nvSpPr>
      <dsp:spPr>
        <a:xfrm>
          <a:off x="7477626" y="463405"/>
          <a:ext cx="2351907" cy="449185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rgbClr val="0070C0"/>
              </a:solidFill>
            </a:rPr>
            <a:t>KOPERASI ERA KEMERDEKAAN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- Kehidupan perkoperasian mulai dihidupkan oleh pemerintah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- Koperasi ditetapkan sebagai soko guru perekonomian Indonesia</a:t>
          </a:r>
          <a:endParaRPr lang="id-ID" sz="2400" kern="1200" dirty="0"/>
        </a:p>
      </dsp:txBody>
      <dsp:txXfrm>
        <a:off x="7477626" y="463405"/>
        <a:ext cx="2351907" cy="4491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37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390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71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607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0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208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305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82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389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83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850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CEC652-04D9-4F2B-8CE1-591EB7A08D60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2D0082-A2F4-4665-AF70-CD0A5E691882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0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758952"/>
            <a:ext cx="10387584" cy="5413248"/>
          </a:xfrm>
        </p:spPr>
        <p:txBody>
          <a:bodyPr/>
          <a:lstStyle/>
          <a:p>
            <a:r>
              <a:rPr lang="id-ID" dirty="0" smtClean="0"/>
              <a:t>PENGENALAN KOPERASI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1</a:t>
            </a:r>
            <a:endParaRPr lang="id-ID" dirty="0"/>
          </a:p>
        </p:txBody>
      </p:sp>
      <p:sp>
        <p:nvSpPr>
          <p:cNvPr id="4" name="AutoShape 2" descr="Hasil gambar untuk logo koperasi terbaru"/>
          <p:cNvSpPr>
            <a:spLocks noChangeAspect="1" noChangeArrowheads="1"/>
          </p:cNvSpPr>
          <p:nvPr/>
        </p:nvSpPr>
        <p:spPr bwMode="auto">
          <a:xfrm>
            <a:off x="3740727" y="468886"/>
            <a:ext cx="2618509" cy="26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390" y="468886"/>
            <a:ext cx="3941617" cy="3841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758952"/>
            <a:ext cx="5591140" cy="187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096" y="3291840"/>
            <a:ext cx="559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C00000"/>
                </a:solidFill>
              </a:rPr>
              <a:t>ITA ATHIA, S.Sos, MM</a:t>
            </a:r>
            <a:endParaRPr lang="id-ID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82661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I. SEJARAH PERKEMBANGAN KOPERASI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772149"/>
              </p:ext>
            </p:extLst>
          </p:nvPr>
        </p:nvGraphicFramePr>
        <p:xfrm>
          <a:off x="1096963" y="969963"/>
          <a:ext cx="10058400" cy="526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2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27797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II. PERKEMBANGAN KOPERASI DI INDONESIA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42416"/>
            <a:ext cx="10058400" cy="4826678"/>
          </a:xfrm>
        </p:spPr>
        <p:txBody>
          <a:bodyPr>
            <a:normAutofit/>
          </a:bodyPr>
          <a:lstStyle/>
          <a:p>
            <a:r>
              <a:rPr lang="id-ID" sz="2400" dirty="0" smtClean="0"/>
              <a:t>Sejarah Koperasi di Indonesia dibagi menjadi 3 periode</a:t>
            </a:r>
            <a:endParaRPr lang="id-ID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221899"/>
              </p:ext>
            </p:extLst>
          </p:nvPr>
        </p:nvGraphicFramePr>
        <p:xfrm>
          <a:off x="1097280" y="1304882"/>
          <a:ext cx="10058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4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484" y="700900"/>
            <a:ext cx="3694124" cy="2170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28" y="1517904"/>
            <a:ext cx="4151375" cy="1812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484" y="3785616"/>
            <a:ext cx="3959719" cy="2157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000" y="3785616"/>
            <a:ext cx="3292312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DEFINISI, DASAR HUKUM KOPERASI INDONESIA</a:t>
            </a:r>
            <a:endParaRPr lang="id-ID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146156"/>
              </p:ext>
            </p:extLst>
          </p:nvPr>
        </p:nvGraphicFramePr>
        <p:xfrm>
          <a:off x="1097280" y="1682496"/>
          <a:ext cx="10058400" cy="4572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03437"/>
                <a:gridCol w="7954963"/>
              </a:tblGrid>
              <a:tr h="1311315">
                <a:tc>
                  <a:txBody>
                    <a:bodyPr/>
                    <a:lstStyle/>
                    <a:p>
                      <a:r>
                        <a:rPr lang="id-ID" sz="2400" b="0" dirty="0" smtClean="0"/>
                        <a:t>DEFINISI</a:t>
                      </a:r>
                      <a:endParaRPr lang="id-ID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b="0" baseline="0" dirty="0" smtClean="0"/>
                        <a:t>Badan Usaha yang beranggotakan orang-orang atau badan usaha koperasi, dengan melandaskan kegiatannya berdasarkan prinsip koperasi dan sebagai gerakan ekonomi rakyat yang berdasar kekeluargaan</a:t>
                      </a:r>
                      <a:endParaRPr lang="id-ID" sz="2200" b="0" dirty="0"/>
                    </a:p>
                  </a:txBody>
                  <a:tcPr/>
                </a:tc>
              </a:tr>
              <a:tr h="418505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LANDASAN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PANCASILA &amp; UUD 1945</a:t>
                      </a:r>
                      <a:endParaRPr lang="id-ID" sz="2200" dirty="0"/>
                    </a:p>
                  </a:txBody>
                  <a:tcPr/>
                </a:tc>
              </a:tr>
              <a:tr h="418505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AZAS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KEKELUARGAAN</a:t>
                      </a:r>
                      <a:endParaRPr lang="id-ID" sz="2200" dirty="0"/>
                    </a:p>
                  </a:txBody>
                  <a:tcPr/>
                </a:tc>
              </a:tr>
              <a:tr h="1618218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TUJUAN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id-ID" sz="2200" dirty="0" smtClean="0"/>
                        <a:t>Memajukan kesejahteraan anggota pada khususnya dan masyarakat pada umumnya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id-ID" sz="2200" dirty="0" smtClean="0"/>
                        <a:t>Membangun tatanan perekonomian nasional dalam rangka mewujudkan masyarakat maju, adil dan makmur berlandaskan Pancasila dan UUD ‘45</a:t>
                      </a:r>
                    </a:p>
                  </a:txBody>
                  <a:tcPr/>
                </a:tc>
              </a:tr>
              <a:tr h="423526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BENTUK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d-ID" sz="2200" dirty="0" smtClean="0"/>
                        <a:t>Koperasi Primer dan Koperasi Sekunder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4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64373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PRINSIP KOPERASI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5648"/>
            <a:ext cx="10058400" cy="41134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d-ID" sz="2800" dirty="0" smtClean="0"/>
              <a:t> Keanggotaan bersifat terbuka dan sukarela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800" dirty="0"/>
              <a:t> </a:t>
            </a:r>
            <a:r>
              <a:rPr lang="id-ID" sz="2800" dirty="0" smtClean="0"/>
              <a:t>Pengelolaan dilakukan secara transparan dan demokratis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800" dirty="0"/>
              <a:t> </a:t>
            </a:r>
            <a:r>
              <a:rPr lang="id-ID" sz="2800" dirty="0" smtClean="0"/>
              <a:t>Pembagian Sisa Hasil Usaha (SHU) dilakukan secara adil dan berbanding dengan besarnya jasa usaha yang diberikan masing-masing anggota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800" dirty="0"/>
              <a:t> </a:t>
            </a:r>
            <a:r>
              <a:rPr lang="id-ID" sz="2800" dirty="0" smtClean="0"/>
              <a:t>Pemberian balas jasa yang terbatas terhadap modal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sz="2800" dirty="0"/>
              <a:t> </a:t>
            </a:r>
            <a:r>
              <a:rPr lang="id-ID" sz="2800" dirty="0" smtClean="0"/>
              <a:t>Kemandirian</a:t>
            </a:r>
          </a:p>
          <a:p>
            <a:pPr marL="0" indent="0">
              <a:buNone/>
            </a:pPr>
            <a:endParaRPr lang="id-ID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4881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0677"/>
          </a:xfrm>
        </p:spPr>
        <p:txBody>
          <a:bodyPr/>
          <a:lstStyle/>
          <a:p>
            <a:r>
              <a:rPr lang="id-ID" dirty="0" smtClean="0">
                <a:solidFill>
                  <a:srgbClr val="C00000"/>
                </a:solidFill>
              </a:rPr>
              <a:t>FUNGSI &amp; PERAN KOPERASI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Membangun dan mengembangkan potensi serta kemampuan ekonomi anggota dan masyarakat untuk meningkatkan kesejahteraan ekonomi dan sosialnya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Berperan secara aktif dalam upaya mempertinggi kualitas kehidupan anggota dan masyarakat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Memperkokoh perekonomian rakyat sebagai dasar kekuatan dan ketahanan perekonomian nasional dengan Koperasi sebagai soko gurunya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Berusaha untuk mewujudkan dan mengembangkan perekonomian nasional yang merupakan usaha bersama atas asas kekeluargaan dan demokrasi ekonomi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920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774101"/>
          </a:xfrm>
        </p:spPr>
        <p:txBody>
          <a:bodyPr/>
          <a:lstStyle/>
          <a:p>
            <a:r>
              <a:rPr lang="id-ID" b="1" dirty="0" smtClean="0"/>
              <a:t>PERBEDAAN KOPERASI LN &amp; DN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4146"/>
              </p:ext>
            </p:extLst>
          </p:nvPr>
        </p:nvGraphicFramePr>
        <p:xfrm>
          <a:off x="731520" y="950976"/>
          <a:ext cx="1078992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912"/>
                <a:gridCol w="4043651"/>
                <a:gridCol w="40213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PERBEDAAN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KOPERASI LUAR NEGERI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KOPERASI DALAM NEGERI</a:t>
                      </a:r>
                      <a:endParaRPr lang="id-ID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1. Cara Pembentukannya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Dimulai dari </a:t>
                      </a:r>
                      <a:r>
                        <a:rPr lang="id-ID" sz="2000" b="1" i="1" dirty="0" smtClean="0"/>
                        <a:t>bottom up</a:t>
                      </a:r>
                      <a:r>
                        <a:rPr lang="id-ID" sz="2000" i="0" dirty="0" smtClean="0"/>
                        <a:t>, artinya koperasi berkembang dari kesadaran masyarakat untuk saling membantu dan bertujuan menciptakan kesejahteraan bersama</a:t>
                      </a:r>
                      <a:endParaRPr lang="id-ID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Dimulai dari </a:t>
                      </a:r>
                      <a:r>
                        <a:rPr lang="id-ID" sz="2000" b="1" i="1" dirty="0" smtClean="0"/>
                        <a:t>top down</a:t>
                      </a:r>
                      <a:r>
                        <a:rPr lang="id-ID" sz="2000" i="0" dirty="0" smtClean="0"/>
                        <a:t>, artinya koperasi berkembang karena dorongan dari pemerintah dan disosialisasikan ke bawah</a:t>
                      </a:r>
                      <a:endParaRPr lang="id-ID" sz="2000" dirty="0"/>
                    </a:p>
                  </a:txBody>
                  <a:tcPr/>
                </a:tc>
              </a:tr>
              <a:tr h="291592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2. Tingkat partisipasi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Anggota</a:t>
                      </a:r>
                      <a:r>
                        <a:rPr lang="id-ID" sz="2000" baseline="0" dirty="0" smtClean="0"/>
                        <a:t> sadar akan perkoperasian, sehingga dukungan terhadap koperasi sangat kuat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Kesadaran</a:t>
                      </a:r>
                      <a:r>
                        <a:rPr lang="id-ID" sz="2000" baseline="0" dirty="0" smtClean="0"/>
                        <a:t> anggota kurang akan perkoperasian, sehingga koperasi di Indonesia dominan sulit berkembang karena kurangnya dukungan dari anggota</a:t>
                      </a:r>
                      <a:endParaRPr lang="id-ID" sz="2000" dirty="0"/>
                    </a:p>
                  </a:txBody>
                  <a:tcPr/>
                </a:tc>
              </a:tr>
              <a:tr h="217424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3.</a:t>
                      </a:r>
                      <a:r>
                        <a:rPr lang="id-ID" sz="2000" baseline="0" dirty="0" smtClean="0"/>
                        <a:t> Kualitas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Sangat baik, koperasi di luar negeri terbukti bisa memenangkan</a:t>
                      </a:r>
                      <a:r>
                        <a:rPr lang="id-ID" sz="2000" baseline="0" dirty="0" smtClean="0"/>
                        <a:t> persaingan dengan organisasi ekonomi lainnya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Kurang, koperasi di Indonesia menang</a:t>
                      </a:r>
                      <a:r>
                        <a:rPr lang="id-ID" sz="2000" baseline="0" dirty="0" smtClean="0"/>
                        <a:t> secara kuantitas tetapi tidak secara kualitas. Banyak koperasi di Indonesia berstatus hidup segan mati tak mau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82661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KELEBIHAN &amp; KEKURANGAN KOPERASI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302193"/>
              </p:ext>
            </p:extLst>
          </p:nvPr>
        </p:nvGraphicFramePr>
        <p:xfrm>
          <a:off x="1096963" y="1206500"/>
          <a:ext cx="10058400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8141"/>
                <a:gridCol w="4407408"/>
                <a:gridCol w="47728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NO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smtClean="0"/>
                        <a:t>KELEBIHAN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KEKURANGAN</a:t>
                      </a:r>
                      <a:endParaRPr lang="id-ID" sz="2200" dirty="0"/>
                    </a:p>
                  </a:txBody>
                  <a:tcPr/>
                </a:tc>
              </a:tr>
              <a:tr h="128016"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1.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Badan usaha yang sesuai dengan kepribadian bangsa Indonesia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Keterbatasan di bidang permodalan</a:t>
                      </a:r>
                      <a:endParaRPr lang="id-ID" sz="2200" dirty="0"/>
                    </a:p>
                  </a:txBody>
                  <a:tcPr/>
                </a:tc>
              </a:tr>
              <a:tr h="512064"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2.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Prinsip pengelolaan bertujuan memupuk laba untuk kepentingan anggota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Daya saing lemah</a:t>
                      </a:r>
                      <a:endParaRPr lang="id-ID" sz="2200" dirty="0"/>
                    </a:p>
                  </a:txBody>
                  <a:tcPr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3.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Anggota berperan sebagai produsen dan konsumen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Rendahnya kesadaran berkoperasi pada anggota</a:t>
                      </a:r>
                      <a:endParaRPr lang="id-ID" sz="2200" dirty="0"/>
                    </a:p>
                  </a:txBody>
                  <a:tcPr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4.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Bersifat</a:t>
                      </a:r>
                      <a:r>
                        <a:rPr lang="id-ID" sz="2200" baseline="0" dirty="0" smtClean="0"/>
                        <a:t> </a:t>
                      </a:r>
                      <a:r>
                        <a:rPr lang="id-ID" sz="2200" dirty="0" smtClean="0"/>
                        <a:t>terbuka dan sukarela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Kemampuan tenaga profesional</a:t>
                      </a:r>
                      <a:r>
                        <a:rPr lang="id-ID" sz="2200" baseline="0" dirty="0" smtClean="0"/>
                        <a:t> dalam pengelolaan koperasi</a:t>
                      </a:r>
                      <a:endParaRPr lang="id-ID" sz="2200" dirty="0"/>
                    </a:p>
                  </a:txBody>
                  <a:tcPr/>
                </a:tc>
              </a:tr>
              <a:tr h="128016"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5.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Mengutamakan kepentingan (mensejahterakan) anggota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Kurangnya pengetahuan dan skill manajemen dalam pengelolaan koperasi</a:t>
                      </a:r>
                      <a:endParaRPr lang="id-ID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4855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375</TotalTime>
  <Words>550</Words>
  <Application>Microsoft Office PowerPoint</Application>
  <PresentationFormat>Custom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PENGENALAN KOPERASI</vt:lpstr>
      <vt:lpstr>I. SEJARAH PERKEMBANGAN KOPERASI</vt:lpstr>
      <vt:lpstr>II. PERKEMBANGAN KOPERASI DI INDONESIA</vt:lpstr>
      <vt:lpstr>PowerPoint Presentation</vt:lpstr>
      <vt:lpstr>DEFINISI, DASAR HUKUM KOPERASI INDONESIA</vt:lpstr>
      <vt:lpstr>PRINSIP KOPERASI</vt:lpstr>
      <vt:lpstr>FUNGSI &amp; PERAN KOPERASI</vt:lpstr>
      <vt:lpstr>PERBEDAAN KOPERASI LN &amp; DN</vt:lpstr>
      <vt:lpstr>KELEBIHAN &amp; KEKURANGAN KOPERASI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2017-09-19T04:36:38Z</dcterms:created>
  <dcterms:modified xsi:type="dcterms:W3CDTF">2017-10-10T14:22:53Z</dcterms:modified>
</cp:coreProperties>
</file>